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Source Sans Pro" panose="020B050303040302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8634193d5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8634193d5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8634193d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8634193d5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obj seperate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91b1301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91b1301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obj seperate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91b1301d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91b1301d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obj seperate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91b1301d4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91b1301d4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8634193d5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8634193d5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Research Depth (0-5 points)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a26ac7f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a26ac7f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Research Depth (0-5 points)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85fcdf1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85fcdf1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Research Depth (0-5 points)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91b1301d4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91b1301d4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8634193d5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8634193d5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Research Depth (0-5 points)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8634193d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c8634193d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e838b95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e838b95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Research Depth (0-5 points)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f183538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f183538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Research Depth (0-5 points)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91b1301d4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91b1301d4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Research Depth (0-5 points)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91b1301d4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91b1301d4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Research Depth (0-5 points)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91b1301d4_3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91b1301d4_3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Research Depth (0-5 points)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91b1301d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91b1301d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Research Depth (0-5 points)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8634193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8634193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8ee781b0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8ee781b0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8ee781b0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8ee781b0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8634193d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8634193d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8634193d5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8634193d5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Research Depth (0-5 points)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8634193d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8634193d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8634193d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8634193d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/>
              <a:t>From Pixels to Fins: Advancing Fish Detection with Machine Learning</a:t>
            </a:r>
            <a:endParaRPr sz="368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Adam &amp; Dorian</a:t>
            </a:r>
            <a:endParaRPr sz="2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F0423E0-071B-85C4-02EC-59BF550C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81" y="0"/>
            <a:ext cx="8012562" cy="5143500"/>
          </a:xfrm>
          <a:prstGeom prst="rect">
            <a:avLst/>
          </a:prstGeom>
        </p:spPr>
      </p:pic>
      <p:pic>
        <p:nvPicPr>
          <p:cNvPr id="4" name="Picture 3" descr="A white screen with a black border">
            <a:extLst>
              <a:ext uri="{FF2B5EF4-FFF2-40B4-BE49-F238E27FC236}">
                <a16:creationId xmlns:a16="http://schemas.microsoft.com/office/drawing/2014/main" id="{49EC050A-C5E5-D3AA-AD11-5C51A87D9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249" y="1428750"/>
            <a:ext cx="4057650" cy="2286000"/>
          </a:xfrm>
          <a:prstGeom prst="rect">
            <a:avLst/>
          </a:prstGeom>
        </p:spPr>
      </p:pic>
      <p:pic>
        <p:nvPicPr>
          <p:cNvPr id="7" name="Picture 6" descr="A white rectangular object with dots&#10;&#10;Description automatically generated">
            <a:extLst>
              <a:ext uri="{FF2B5EF4-FFF2-40B4-BE49-F238E27FC236}">
                <a16:creationId xmlns:a16="http://schemas.microsoft.com/office/drawing/2014/main" id="{654358F9-A32D-4A19-9F84-9DB4CDB1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01" y="1428750"/>
            <a:ext cx="405765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15225" y="-45225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/>
          <p:nvPr/>
        </p:nvSpPr>
        <p:spPr>
          <a:xfrm>
            <a:off x="-2331900" y="-304800"/>
            <a:ext cx="6060300" cy="5549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468750" y="445025"/>
            <a:ext cx="6363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Performance Measurement</a:t>
            </a:r>
            <a:endParaRPr sz="2800"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2468762" y="1273651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Performance metrics used were accuracy, precision, recall, F1 score, and AUC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Using confidence, mAP50, mAP95  scores provided by YOLO model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Testing on randomly selected videos with even distribution of fish and no fish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99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-2560500" y="-157100"/>
            <a:ext cx="6060300" cy="5402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2468750" y="445025"/>
            <a:ext cx="6363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Baseline Model</a:t>
            </a:r>
            <a:endParaRPr sz="2800"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2468762" y="1273651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Initial training of regular CNN network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Trained on 90 videos gives 83% accuracy score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Given amount of frames in each video is computational heavy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YOLO model and few-shot-learning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Much faster computation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Confidence score in video containing fish approx 50%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9645" y="-45225"/>
            <a:ext cx="5373770" cy="5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/>
          <p:nvPr/>
        </p:nvSpPr>
        <p:spPr>
          <a:xfrm>
            <a:off x="-2604550" y="-352900"/>
            <a:ext cx="6668400" cy="6089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2468750" y="445025"/>
            <a:ext cx="6363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 Training and Evaluation</a:t>
            </a:r>
            <a:endParaRPr sz="2800"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2913926" y="1578450"/>
            <a:ext cx="5876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CNN network no longer in  use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Primary use of  YOLO v5 model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Confidence score in video containing fish approximately  &gt;85%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Efficient in real-time video processing</a:t>
            </a:r>
            <a:endParaRPr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5400" y="0"/>
            <a:ext cx="519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/>
          <p:nvPr/>
        </p:nvSpPr>
        <p:spPr>
          <a:xfrm>
            <a:off x="-2560500" y="-21600"/>
            <a:ext cx="6060300" cy="5800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2628850" y="445025"/>
            <a:ext cx="6432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Further Evaluation</a:t>
            </a:r>
            <a:endParaRPr sz="2800"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2400262" y="133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Initial State: Model processed full videos, even post fish detection.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/>
              <a:t>Processing Time: </a:t>
            </a:r>
            <a:r>
              <a:rPr lang="en" sz="1900"/>
              <a:t>17-20 seconds per video.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/>
              <a:t>Monthly Impact: </a:t>
            </a:r>
            <a:r>
              <a:rPr lang="en" sz="1900"/>
              <a:t>Average processing time of 47 hours per 10,000 videos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/>
              <a:t>Daily Impact: </a:t>
            </a:r>
            <a:r>
              <a:rPr lang="en" sz="1900"/>
              <a:t>Around hour and 34 minutes per day</a:t>
            </a:r>
            <a:endParaRPr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4031" y="-13275"/>
            <a:ext cx="51291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-4557050" y="-501325"/>
            <a:ext cx="8428200" cy="6279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2628850" y="445025"/>
            <a:ext cx="6432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Quick Stopping</a:t>
            </a:r>
            <a:endParaRPr sz="2800"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2400262" y="133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Char char="-"/>
            </a:pPr>
            <a:r>
              <a:rPr lang="en" sz="1900" b="1">
                <a:solidFill>
                  <a:srgbClr val="7F7F7F"/>
                </a:solidFill>
              </a:rPr>
              <a:t>Result:</a:t>
            </a:r>
            <a:r>
              <a:rPr lang="en" sz="1900">
                <a:solidFill>
                  <a:srgbClr val="7F7F7F"/>
                </a:solidFill>
              </a:rPr>
              <a:t> Reduced processing to an average of 3.5 seconds for videos with fish.</a:t>
            </a:r>
            <a:endParaRPr sz="1900">
              <a:solidFill>
                <a:srgbClr val="7F7F7F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>
                <a:solidFill>
                  <a:srgbClr val="7F7F7F"/>
                </a:solidFill>
              </a:rPr>
              <a:t>Monthly Impact: </a:t>
            </a:r>
            <a:r>
              <a:rPr lang="en" sz="1900">
                <a:solidFill>
                  <a:srgbClr val="7F7F7F"/>
                </a:solidFill>
              </a:rPr>
              <a:t>Average processing time for 10,000 videos is 21 hours</a:t>
            </a:r>
            <a:endParaRPr sz="1900">
              <a:solidFill>
                <a:srgbClr val="7F7F7F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Char char="-"/>
            </a:pPr>
            <a:r>
              <a:rPr lang="en" sz="1900" b="1">
                <a:solidFill>
                  <a:srgbClr val="7F7F7F"/>
                </a:solidFill>
              </a:rPr>
              <a:t>Daily Impact: </a:t>
            </a:r>
            <a:r>
              <a:rPr lang="en" sz="1900">
                <a:solidFill>
                  <a:srgbClr val="7F7F7F"/>
                </a:solidFill>
              </a:rPr>
              <a:t>Around 42 minutes per day</a:t>
            </a:r>
            <a:endParaRPr sz="1900">
              <a:solidFill>
                <a:srgbClr val="7F7F7F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Char char="-"/>
            </a:pPr>
            <a:r>
              <a:rPr lang="en" sz="1900">
                <a:solidFill>
                  <a:srgbClr val="7F7F7F"/>
                </a:solidFill>
              </a:rPr>
              <a:t>Improvement of 55.59% over original implementation</a:t>
            </a:r>
            <a:endParaRPr sz="19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09058" y="-76200"/>
            <a:ext cx="51041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-2179500" y="-250200"/>
            <a:ext cx="6060300" cy="5800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2628850" y="445025"/>
            <a:ext cx="6432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Introduction of Nano Model</a:t>
            </a:r>
            <a:endParaRPr sz="2800"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2400262" y="133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Training with the same dataset as the original model.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Processing time for videos </a:t>
            </a:r>
            <a:r>
              <a:rPr lang="en" sz="1900" b="1"/>
              <a:t>without </a:t>
            </a:r>
            <a:r>
              <a:rPr lang="en" sz="1900"/>
              <a:t>fish dropped to approx. 11 seconds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/>
              <a:t>Monthly Impact</a:t>
            </a:r>
            <a:r>
              <a:rPr lang="en" sz="2000" b="1"/>
              <a:t>: </a:t>
            </a:r>
            <a:r>
              <a:rPr lang="en" sz="1900"/>
              <a:t>Average processing time of 16 hours per 10,000 videos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/>
              <a:t>Daily impact: </a:t>
            </a:r>
            <a:r>
              <a:rPr lang="en" sz="1900"/>
              <a:t>Around 32 minutes per day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Improvement of 66.18% over original implementation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47440" y="-92125"/>
            <a:ext cx="50812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/>
          <p:nvPr/>
        </p:nvSpPr>
        <p:spPr>
          <a:xfrm>
            <a:off x="-2255700" y="-174000"/>
            <a:ext cx="6060300" cy="5800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2628850" y="445025"/>
            <a:ext cx="6432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Deployment and Monitoring</a:t>
            </a:r>
            <a:endParaRPr sz="2800"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2400262" y="133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Serverless using Heroku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Preparation is key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Logging information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Logging library and txt files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Monitoring models performance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Monitor users interactions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Alerts and notifications</a:t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649107" y="76200"/>
            <a:ext cx="505906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/>
          <p:nvPr/>
        </p:nvSpPr>
        <p:spPr>
          <a:xfrm>
            <a:off x="-2560500" y="-82750"/>
            <a:ext cx="6060300" cy="5800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2628850" y="445025"/>
            <a:ext cx="6432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Maintenance and improvements</a:t>
            </a:r>
            <a:endParaRPr sz="2800"/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2400262" y="133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/>
              <a:t>Anomaly detection: </a:t>
            </a:r>
            <a:r>
              <a:rPr lang="en" sz="1900"/>
              <a:t>Down-sample video and look for changes in the pixels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/>
              <a:t>Frame Skipping: </a:t>
            </a:r>
            <a:r>
              <a:rPr lang="en" sz="1900"/>
              <a:t>Potential to bypass frames to enhance efficiency.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Fish would have to swim 13m/s to not be caught if we look at every third frame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/>
              <a:t>Performance:</a:t>
            </a:r>
            <a:r>
              <a:rPr lang="en" sz="1900"/>
              <a:t> Initial tests indicate a 10x improvement.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/>
              <a:t>Data Integrity:</a:t>
            </a:r>
            <a:r>
              <a:rPr lang="en" sz="1900"/>
              <a:t> Recall drops slightly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/>
              <a:t>Next Steps:</a:t>
            </a:r>
            <a:r>
              <a:rPr lang="en" sz="1900"/>
              <a:t> Explore advanced methods for further enhancements.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r="22396"/>
          <a:stretch/>
        </p:blipFill>
        <p:spPr>
          <a:xfrm>
            <a:off x="4052300" y="0"/>
            <a:ext cx="5091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 rot="10800000">
            <a:off x="-1471400" y="-406200"/>
            <a:ext cx="10987200" cy="5549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6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265500" y="1844399"/>
            <a:ext cx="4045200" cy="22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19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Problem Definition</a:t>
            </a:r>
            <a:endParaRPr/>
          </a:p>
          <a:p>
            <a:pPr marL="457200" lvl="0" indent="-3419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Dataset and Preparation</a:t>
            </a:r>
            <a:endParaRPr/>
          </a:p>
          <a:p>
            <a:pPr marL="457200" lvl="0" indent="-3419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Baseline Models</a:t>
            </a:r>
            <a:endParaRPr/>
          </a:p>
          <a:p>
            <a:pPr marL="457200" lvl="0" indent="-3419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Training and Evaluation</a:t>
            </a:r>
            <a:endParaRPr/>
          </a:p>
          <a:p>
            <a:pPr marL="457200" lvl="0" indent="-3419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Deployment and Monitoring</a:t>
            </a:r>
            <a:endParaRPr/>
          </a:p>
          <a:p>
            <a:pPr marL="457200" lvl="0" indent="-3419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Model Maintenance</a:t>
            </a:r>
            <a:endParaRPr/>
          </a:p>
          <a:p>
            <a:pPr marL="457200" lvl="0" indent="-3419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it works (System Architecture)</a:t>
            </a:r>
            <a:endParaRPr/>
          </a:p>
          <a:p>
            <a:pPr marL="457200" lvl="0" indent="-34194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Lessons learned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-589675" y="-656700"/>
            <a:ext cx="9884100" cy="58002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14" y="391800"/>
            <a:ext cx="7086577" cy="43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/>
        </p:nvSpPr>
        <p:spPr>
          <a:xfrm>
            <a:off x="-589675" y="-656700"/>
            <a:ext cx="9884100" cy="5800200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612" y="275087"/>
            <a:ext cx="5864776" cy="459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4681" y="0"/>
            <a:ext cx="5612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/>
          <p:nvPr/>
        </p:nvSpPr>
        <p:spPr>
          <a:xfrm>
            <a:off x="-1798500" y="-87950"/>
            <a:ext cx="60603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2628850" y="445025"/>
            <a:ext cx="6432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Spot the Difference: YOLOv5, YOLOv8 &amp; YOLOv9 in the Wild!</a:t>
            </a:r>
            <a:endParaRPr sz="2520"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3109400" y="1335775"/>
            <a:ext cx="5612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YOLOv5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Ease of use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YOLOv8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Faster than v5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Higher Recall score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YOLOv9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Faster than v8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Lower Recall than v8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Higher Precision than v8</a:t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3776" y="0"/>
            <a:ext cx="53051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-1493700" y="-72000"/>
            <a:ext cx="6060300" cy="5009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2628850" y="445025"/>
            <a:ext cx="6432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HAFRÓ and Us</a:t>
            </a:r>
            <a:endParaRPr sz="2520"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2857462" y="133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Automatic Updates with New Data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Implement periodic retraining schedules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Collecting Labeled Data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User feedback mechanism for correction and verification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Partnerships with HAFRÓ for data sharing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2084" y="0"/>
            <a:ext cx="5364566" cy="51434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</p:pic>
      <p:sp>
        <p:nvSpPr>
          <p:cNvPr id="230" name="Google Shape;230;p36"/>
          <p:cNvSpPr/>
          <p:nvPr/>
        </p:nvSpPr>
        <p:spPr>
          <a:xfrm>
            <a:off x="-1722300" y="0"/>
            <a:ext cx="6060300" cy="5717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2628850" y="445025"/>
            <a:ext cx="6432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Continues Learning and Improvement</a:t>
            </a:r>
            <a:endParaRPr sz="2520"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2400262" y="133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Enabling Continuous Learning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Model assisted labeling with YOLOv8.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Automated data augmentation techniques.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Post-Deployment Improvement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Monitor model performance metrics in real-time.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Leverage A/B testing to evaluate model updates.</a:t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7676" y="0"/>
            <a:ext cx="5202450" cy="51434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</p:pic>
      <p:sp>
        <p:nvSpPr>
          <p:cNvPr id="238" name="Google Shape;238;p37"/>
          <p:cNvSpPr/>
          <p:nvPr/>
        </p:nvSpPr>
        <p:spPr>
          <a:xfrm>
            <a:off x="-4024025" y="-469900"/>
            <a:ext cx="8085000" cy="6198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2628850" y="445025"/>
            <a:ext cx="6432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Lessons learned</a:t>
            </a:r>
            <a:endParaRPr sz="2800"/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2400262" y="133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Experience in model deployment from development to production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Improved presentation skills to varied audiences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Advanced research skills in both qualitative and quantitative analysis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Preparation is key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Less is sometimes more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19225" y="-99875"/>
            <a:ext cx="488213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-2027775" y="-435650"/>
            <a:ext cx="9227700" cy="5549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2447200" y="466575"/>
            <a:ext cx="6363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our project is about</a:t>
            </a:r>
            <a:endParaRPr sz="240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2523400" y="1600000"/>
            <a:ext cx="6321600" cy="16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Fish detection and species classification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Objective is to automate this procedure 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Use of Computer Vision 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Efficiency in use</a:t>
            </a:r>
            <a:endParaRPr sz="2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8341" y="-1875"/>
            <a:ext cx="51077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-3744425" y="-118675"/>
            <a:ext cx="7853700" cy="5515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468750" y="445025"/>
            <a:ext cx="6363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Impact and Limitations</a:t>
            </a:r>
            <a:endParaRPr sz="2800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2780501" y="1273650"/>
            <a:ext cx="60099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Importance &amp; Impact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Automates ecological monitoring, conserving resources.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Accelerates research, aiding conservation efforts.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Current Solutions Limitations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Manual review: Time-intensive, not scalable.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5451" y="0"/>
            <a:ext cx="5687500" cy="54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-5524500" y="-430975"/>
            <a:ext cx="9976500" cy="6261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468750" y="445025"/>
            <a:ext cx="6363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ML Solution and Value</a:t>
            </a:r>
            <a:endParaRPr sz="2800"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2571750" y="1068425"/>
            <a:ext cx="6218700" cy="32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Performance &amp; KPI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Accuracy and speed critical.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KPI: Correct classification rate &amp; time reduction.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Why ML?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Precision: Tailors detection to specific environments.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Efficiency: Processes vast datasets swiftly.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Value Creation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Streamlines data analysis, frees resources.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Facilitates real-time monitoring, quick responses.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63800" y="183375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-2331900" y="-110950"/>
            <a:ext cx="6060300" cy="550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2468750" y="445025"/>
            <a:ext cx="6363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Introduction to the Dataset</a:t>
            </a:r>
            <a:endParaRPr sz="2800"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2468762" y="1273651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The dataset is sourced from the Marine and Freshwater Research Institute in Iceland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20-second video clips captured by fish detectors in Icelandic rivers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Relevant features is classification to be able to tell if it’s fish or not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Approximately 71% of videos contain some type of  fish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Potential problems  is fish distribution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2468750" y="445025"/>
            <a:ext cx="6363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/>
              <a:t>ML Task and Data Exploration</a:t>
            </a:r>
            <a:endParaRPr sz="2800"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2468762" y="1273651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30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76" y="1378092"/>
            <a:ext cx="4371925" cy="279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900" y="1378100"/>
            <a:ext cx="4319440" cy="27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2025" y="-26170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-1341300" y="-304800"/>
            <a:ext cx="6060300" cy="5549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315" y="430898"/>
            <a:ext cx="5031972" cy="42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5872" y="-170025"/>
            <a:ext cx="51311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-2712900" y="-97800"/>
            <a:ext cx="6060300" cy="5800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2400250" y="445025"/>
            <a:ext cx="6432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of Dataset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2400250" y="1416075"/>
            <a:ext cx="6321600" cy="27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Splitting videos into frames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From approx 1961 videos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Approx 530.000 frames 640x480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MakeSense AI for manual bounding boxes creation and adjustments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Automatic bounding box creating using YOLOv5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Only one feature used 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3" name="Google Shape;123;p21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Office PowerPoint</Application>
  <PresentationFormat>On-screen Show (16:9)</PresentationFormat>
  <Paragraphs>136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Source Sans Pro</vt:lpstr>
      <vt:lpstr>Lato</vt:lpstr>
      <vt:lpstr>Raleway</vt:lpstr>
      <vt:lpstr>Arial</vt:lpstr>
      <vt:lpstr>Plum</vt:lpstr>
      <vt:lpstr>From Pixels to Fins: Advancing Fish Detection with Machine Learning</vt:lpstr>
      <vt:lpstr>Agenda</vt:lpstr>
      <vt:lpstr>What our project is about</vt:lpstr>
      <vt:lpstr>Project Impact and Limitations</vt:lpstr>
      <vt:lpstr>ML Solution and Value</vt:lpstr>
      <vt:lpstr>Introduction to the Dataset</vt:lpstr>
      <vt:lpstr>ML Task and Data Exploration</vt:lpstr>
      <vt:lpstr>PowerPoint Presentation</vt:lpstr>
      <vt:lpstr>Preparation of Dataset</vt:lpstr>
      <vt:lpstr>PowerPoint Presentation</vt:lpstr>
      <vt:lpstr>Performance Measurement</vt:lpstr>
      <vt:lpstr>Baseline Model</vt:lpstr>
      <vt:lpstr>Model Training and Evaluation</vt:lpstr>
      <vt:lpstr>PowerPoint Presentation</vt:lpstr>
      <vt:lpstr>Further Evaluation</vt:lpstr>
      <vt:lpstr>Quick Stopping</vt:lpstr>
      <vt:lpstr>Introduction of Nano Model</vt:lpstr>
      <vt:lpstr>Deployment and Monitoring</vt:lpstr>
      <vt:lpstr>Maintenance and improvements</vt:lpstr>
      <vt:lpstr>PowerPoint Presentation</vt:lpstr>
      <vt:lpstr>PowerPoint Presentation</vt:lpstr>
      <vt:lpstr>Spot the Difference: YOLOv5, YOLOv8 &amp; YOLOv9 in the Wild!</vt:lpstr>
      <vt:lpstr>HAFRÓ and Us</vt:lpstr>
      <vt:lpstr>Continues Learning and Improvement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Pixels to Fins: Advancing Fish Detection with Machine Learning</dc:title>
  <cp:lastModifiedBy>Adam Postek</cp:lastModifiedBy>
  <cp:revision>1</cp:revision>
  <dcterms:modified xsi:type="dcterms:W3CDTF">2024-04-08T17:55:20Z</dcterms:modified>
</cp:coreProperties>
</file>